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73" r:id="rId5"/>
    <p:sldId id="262" r:id="rId6"/>
    <p:sldId id="281" r:id="rId7"/>
    <p:sldId id="265" r:id="rId8"/>
    <p:sldId id="282" r:id="rId9"/>
    <p:sldId id="283" r:id="rId10"/>
    <p:sldId id="276" r:id="rId11"/>
    <p:sldId id="277" r:id="rId12"/>
    <p:sldId id="278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2329-technolog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hand holding a computer and a globe&#10;&#10;Description automatically generated">
            <a:extLst>
              <a:ext uri="{FF2B5EF4-FFF2-40B4-BE49-F238E27FC236}">
                <a16:creationId xmlns:a16="http://schemas.microsoft.com/office/drawing/2014/main" id="{BEEBCF4C-2282-CC52-5AE3-BA9D9847E0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  <a:alphaModFix amt="3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564" r="25511" b="-1"/>
          <a:stretch/>
        </p:blipFill>
        <p:spPr>
          <a:xfrm>
            <a:off x="594360" y="596644"/>
            <a:ext cx="11309331" cy="5664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Round Diagonal Corner Rectangle 7">
            <a:extLst>
              <a:ext uri="{FF2B5EF4-FFF2-40B4-BE49-F238E27FC236}">
                <a16:creationId xmlns:a16="http://schemas.microsoft.com/office/drawing/2014/main" id="{00D14BF7-A799-4EDA-8C19-CED0B8EC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1026" y="2234036"/>
            <a:ext cx="7067974" cy="2924387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BY</a:t>
            </a:r>
          </a:p>
          <a:p>
            <a:pPr algn="ctr"/>
            <a:r>
              <a:rPr lang="en-US" dirty="0"/>
              <a:t>Boguda Devendranath</a:t>
            </a:r>
          </a:p>
          <a:p>
            <a:pPr algn="ctr"/>
            <a:r>
              <a:rPr lang="en-US" dirty="0"/>
              <a:t>Shruthika</a:t>
            </a:r>
          </a:p>
          <a:p>
            <a:pPr algn="ctr"/>
            <a:r>
              <a:rPr lang="en-US" dirty="0"/>
              <a:t>Shreya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E-commerce</a:t>
            </a:r>
          </a:p>
          <a:p>
            <a:pPr algn="ctr"/>
            <a:r>
              <a:rPr lang="en-US" sz="4800" dirty="0"/>
              <a:t>Analysis- SQL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/>
        </p:nvSpPr>
        <p:spPr>
          <a:xfrm>
            <a:off x="2921001" y="4059238"/>
            <a:ext cx="6857999" cy="953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cap="all" dirty="0">
                <a:solidFill>
                  <a:schemeClr val="tx2"/>
                </a:solidFill>
              </a:rPr>
              <a:t>                                                             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2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THANK YOU......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4314D7-8711-066A-838D-65CF8DC72570}"/>
              </a:ext>
            </a:extLst>
          </p:cNvPr>
          <p:cNvSpPr txBox="1"/>
          <p:nvPr/>
        </p:nvSpPr>
        <p:spPr>
          <a:xfrm>
            <a:off x="0" y="2345"/>
            <a:ext cx="1181069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DATA BASE CREATION &amp; DATA IMPORT</a:t>
            </a:r>
            <a:endParaRPr lang="en-US" sz="36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2800" dirty="0"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B951C-414B-0F41-009B-C9E6AA98D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2" t="17334" r="38587" b="70074"/>
          <a:stretch/>
        </p:blipFill>
        <p:spPr>
          <a:xfrm>
            <a:off x="0" y="904240"/>
            <a:ext cx="4693920" cy="22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DE6D3-553B-6CC9-4C97-1FB09BD90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t="17185" r="78330" b="50000"/>
          <a:stretch/>
        </p:blipFill>
        <p:spPr>
          <a:xfrm>
            <a:off x="4927602" y="904240"/>
            <a:ext cx="2570480" cy="225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5F1D7-8938-487F-8A19-A62CF6317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7" t="8889" r="35917" b="62074"/>
          <a:stretch/>
        </p:blipFill>
        <p:spPr>
          <a:xfrm>
            <a:off x="7680960" y="904240"/>
            <a:ext cx="4511040" cy="2250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FB76E4-E902-1285-1C59-560E11E6E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00" t="21926" r="48000" b="27555"/>
          <a:stretch/>
        </p:blipFill>
        <p:spPr>
          <a:xfrm>
            <a:off x="7680960" y="3700975"/>
            <a:ext cx="4511040" cy="3154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9BEA5E-037A-853F-AA56-25CD147E17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7" t="9777" r="36333" b="51704"/>
          <a:stretch/>
        </p:blipFill>
        <p:spPr>
          <a:xfrm>
            <a:off x="3688080" y="3703320"/>
            <a:ext cx="3810002" cy="3154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67611-4970-6654-E0E2-7A2DA40FFE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27" t="10222" r="61500" b="43778"/>
          <a:stretch/>
        </p:blipFill>
        <p:spPr>
          <a:xfrm>
            <a:off x="0" y="3700976"/>
            <a:ext cx="3408373" cy="315467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91CE50E-7A2E-A372-3D65-E503FA521FC6}"/>
              </a:ext>
            </a:extLst>
          </p:cNvPr>
          <p:cNvSpPr/>
          <p:nvPr/>
        </p:nvSpPr>
        <p:spPr>
          <a:xfrm>
            <a:off x="4150360" y="2545080"/>
            <a:ext cx="1087120" cy="6096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F64C830-C11E-4F5F-1DCF-E1107B2AF3C0}"/>
              </a:ext>
            </a:extLst>
          </p:cNvPr>
          <p:cNvSpPr/>
          <p:nvPr/>
        </p:nvSpPr>
        <p:spPr>
          <a:xfrm>
            <a:off x="7498082" y="2656840"/>
            <a:ext cx="1087120" cy="6096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1B9C964-6D5B-5B7B-ADA5-E07F52ED5374}"/>
              </a:ext>
            </a:extLst>
          </p:cNvPr>
          <p:cNvSpPr/>
          <p:nvPr/>
        </p:nvSpPr>
        <p:spPr>
          <a:xfrm>
            <a:off x="9758684" y="3250027"/>
            <a:ext cx="660400" cy="90189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A33BB4C-C1B4-2E10-6EB0-64479FB89287}"/>
              </a:ext>
            </a:extLst>
          </p:cNvPr>
          <p:cNvSpPr/>
          <p:nvPr/>
        </p:nvSpPr>
        <p:spPr>
          <a:xfrm>
            <a:off x="6898640" y="5953760"/>
            <a:ext cx="975360" cy="6096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6A6FCCAA-EFDA-6488-FC02-63C7EB5622EF}"/>
              </a:ext>
            </a:extLst>
          </p:cNvPr>
          <p:cNvSpPr/>
          <p:nvPr/>
        </p:nvSpPr>
        <p:spPr>
          <a:xfrm>
            <a:off x="2920693" y="5953760"/>
            <a:ext cx="975360" cy="6096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9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4314D7-8711-066A-838D-65CF8DC72570}"/>
              </a:ext>
            </a:extLst>
          </p:cNvPr>
          <p:cNvSpPr txBox="1"/>
          <p:nvPr/>
        </p:nvSpPr>
        <p:spPr>
          <a:xfrm>
            <a:off x="0" y="2345"/>
            <a:ext cx="12188973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IMPORT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800" dirty="0"/>
              <a:t>DATA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– </a:t>
            </a:r>
            <a:r>
              <a:rPr lang="en-US" sz="2800" dirty="0"/>
              <a:t>2nd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800" dirty="0"/>
              <a:t>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0AB1B-7911-ABC7-6281-CDDF04874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56" b="35407"/>
          <a:stretch/>
        </p:blipFill>
        <p:spPr>
          <a:xfrm>
            <a:off x="-3027" y="3429000"/>
            <a:ext cx="12192000" cy="3426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70FFD-75A8-5B8A-51DF-EE7F9FDC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0" t="17185" r="42167" b="50034"/>
          <a:stretch/>
        </p:blipFill>
        <p:spPr>
          <a:xfrm>
            <a:off x="6990080" y="1124533"/>
            <a:ext cx="5069840" cy="2248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BF0EA5-AE09-5AA2-6A8E-64F5FFDE26AA}"/>
              </a:ext>
            </a:extLst>
          </p:cNvPr>
          <p:cNvSpPr txBox="1"/>
          <p:nvPr/>
        </p:nvSpPr>
        <p:spPr>
          <a:xfrm>
            <a:off x="843280" y="1124533"/>
            <a:ext cx="5069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dealing with </a:t>
            </a:r>
            <a:r>
              <a:rPr lang="en-US" sz="2400" b="1" dirty="0"/>
              <a:t>very large datasets, </a:t>
            </a:r>
          </a:p>
          <a:p>
            <a:r>
              <a:rPr lang="en-US" sz="2400" b="1" dirty="0"/>
              <a:t>use  LOAD DATA INFILE </a:t>
            </a:r>
            <a:r>
              <a:rPr lang="en-US" sz="2400" dirty="0"/>
              <a:t>instead of Workbench imports for </a:t>
            </a:r>
            <a:r>
              <a:rPr lang="en-US" sz="2400" b="1" dirty="0"/>
              <a:t>better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1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EA2A9-27AE-DF71-A9B3-3804501CD3C5}"/>
              </a:ext>
            </a:extLst>
          </p:cNvPr>
          <p:cNvSpPr txBox="1"/>
          <p:nvPr/>
        </p:nvSpPr>
        <p:spPr>
          <a:xfrm>
            <a:off x="2005" y="2005"/>
            <a:ext cx="6055248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Total Payment Value: Weekday vs Weekend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938BA-321D-1D84-B09E-1195A948BAA4}"/>
              </a:ext>
            </a:extLst>
          </p:cNvPr>
          <p:cNvSpPr txBox="1"/>
          <p:nvPr/>
        </p:nvSpPr>
        <p:spPr>
          <a:xfrm>
            <a:off x="0" y="502196"/>
            <a:ext cx="395272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CTE : </a:t>
            </a:r>
          </a:p>
          <a:p>
            <a:r>
              <a:rPr lang="en-US" sz="2000" dirty="0">
                <a:ea typeface="+mn-lt"/>
                <a:cs typeface="+mn-lt"/>
              </a:rPr>
              <a:t>Eliminates duplication: No need to repeat the same SUM() calculation in different places.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Why Use a Window Function (SUM() OVER()) ?</a:t>
            </a:r>
          </a:p>
          <a:p>
            <a:r>
              <a:rPr lang="en-US" sz="2000" dirty="0">
                <a:ea typeface="+mn-lt"/>
                <a:cs typeface="+mn-lt"/>
              </a:rPr>
              <a:t>Better Performance: The total sum is calculated once for all rows instead of once per row.</a:t>
            </a:r>
          </a:p>
          <a:p>
            <a:r>
              <a:rPr lang="en-US" sz="2000" dirty="0">
                <a:ea typeface="+mn-lt"/>
                <a:cs typeface="+mn-lt"/>
              </a:rPr>
              <a:t>More Readable: No need for extra subqueries.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6C6B6-AFD3-5E83-F46A-3507E3CEC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926" r="63925" b="7555"/>
          <a:stretch/>
        </p:blipFill>
        <p:spPr>
          <a:xfrm>
            <a:off x="0" y="4511040"/>
            <a:ext cx="4368800" cy="2284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F8A64-4349-3059-C943-54A40E832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" t="20740" r="26500" b="31557"/>
          <a:stretch/>
        </p:blipFill>
        <p:spPr>
          <a:xfrm>
            <a:off x="4480560" y="579120"/>
            <a:ext cx="7629935" cy="62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4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EA2A9-27AE-DF71-A9B3-3804501CD3C5}"/>
              </a:ext>
            </a:extLst>
          </p:cNvPr>
          <p:cNvSpPr txBox="1"/>
          <p:nvPr/>
        </p:nvSpPr>
        <p:spPr>
          <a:xfrm>
            <a:off x="2005" y="2005"/>
            <a:ext cx="695759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Total Orders Paid via Credit Card with 5-Star Reviews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938BA-321D-1D84-B09E-1195A948BAA4}"/>
              </a:ext>
            </a:extLst>
          </p:cNvPr>
          <p:cNvSpPr txBox="1"/>
          <p:nvPr/>
        </p:nvSpPr>
        <p:spPr>
          <a:xfrm>
            <a:off x="0" y="502196"/>
            <a:ext cx="549656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CTE : </a:t>
            </a:r>
          </a:p>
          <a:p>
            <a:r>
              <a:rPr lang="en-US" sz="2000" dirty="0">
                <a:ea typeface="+mn-lt"/>
                <a:cs typeface="+mn-lt"/>
              </a:rPr>
              <a:t>Create a Temporary Table (</a:t>
            </a:r>
            <a:r>
              <a:rPr lang="en-US" sz="2000" dirty="0" err="1">
                <a:ea typeface="+mn-lt"/>
                <a:cs typeface="+mn-lt"/>
              </a:rPr>
              <a:t>PaymentSummary</a:t>
            </a:r>
            <a:r>
              <a:rPr lang="en-US" sz="2000" dirty="0">
                <a:ea typeface="+mn-lt"/>
                <a:cs typeface="+mn-lt"/>
              </a:rPr>
              <a:t>) using WITH Clause.</a:t>
            </a:r>
          </a:p>
          <a:p>
            <a:endParaRPr lang="en-US" sz="2400" b="1" dirty="0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Apply WHERE conditions:</a:t>
            </a:r>
          </a:p>
          <a:p>
            <a:r>
              <a:rPr lang="en-US" sz="2000" dirty="0">
                <a:ea typeface="+mn-lt"/>
                <a:cs typeface="+mn-lt"/>
              </a:rPr>
              <a:t>Only </a:t>
            </a:r>
            <a:r>
              <a:rPr lang="en-US" sz="2000" dirty="0" err="1">
                <a:ea typeface="+mn-lt"/>
                <a:cs typeface="+mn-lt"/>
              </a:rPr>
              <a:t>credit_card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paymentsOnly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review_score</a:t>
            </a:r>
            <a:r>
              <a:rPr lang="en-US" sz="2000" dirty="0">
                <a:ea typeface="+mn-lt"/>
                <a:cs typeface="+mn-lt"/>
              </a:rPr>
              <a:t> = 5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400" b="1" dirty="0"/>
              <a:t>GROUP BY :</a:t>
            </a:r>
          </a:p>
          <a:p>
            <a:r>
              <a:rPr lang="en-US" sz="2000" dirty="0"/>
              <a:t>To count distinct </a:t>
            </a:r>
            <a:r>
              <a:rPr lang="en-US" sz="2000" dirty="0" err="1"/>
              <a:t>order_id</a:t>
            </a:r>
            <a:r>
              <a:rPr lang="en-US" sz="2000" dirty="0"/>
              <a:t> for each </a:t>
            </a:r>
            <a:r>
              <a:rPr lang="en-US" sz="2000" dirty="0" err="1"/>
              <a:t>payment_type</a:t>
            </a:r>
            <a:r>
              <a:rPr lang="en-US" sz="2000" dirty="0"/>
              <a:t> and </a:t>
            </a:r>
            <a:r>
              <a:rPr lang="en-US" sz="2000" dirty="0" err="1"/>
              <a:t>review_score</a:t>
            </a:r>
            <a:endParaRPr lang="en-US" sz="2000" dirty="0"/>
          </a:p>
          <a:p>
            <a:endParaRPr lang="en-US" sz="2000" dirty="0"/>
          </a:p>
          <a:p>
            <a:r>
              <a:rPr lang="en-US" sz="2400" b="1" dirty="0"/>
              <a:t>INNER JOIN :</a:t>
            </a:r>
          </a:p>
          <a:p>
            <a:r>
              <a:rPr lang="en-US" sz="2000" dirty="0"/>
              <a:t>Only orders with matching entries from all three tables.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4BBF3-CC3C-ED2B-85C4-D1D49EDC9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" t="20888" r="44833" b="31407"/>
          <a:stretch/>
        </p:blipFill>
        <p:spPr>
          <a:xfrm>
            <a:off x="5659119" y="502196"/>
            <a:ext cx="6532880" cy="6355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A9BA5-18F9-2105-EBD7-C73A37F1C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963" r="54917" b="15556"/>
          <a:stretch/>
        </p:blipFill>
        <p:spPr>
          <a:xfrm>
            <a:off x="0" y="5120640"/>
            <a:ext cx="5496560" cy="17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1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EA2A9-27AE-DF71-A9B3-3804501CD3C5}"/>
              </a:ext>
            </a:extLst>
          </p:cNvPr>
          <p:cNvSpPr txBox="1"/>
          <p:nvPr/>
        </p:nvSpPr>
        <p:spPr>
          <a:xfrm>
            <a:off x="2005" y="2005"/>
            <a:ext cx="782119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Average Delivery Time by Product Category - </a:t>
            </a:r>
            <a:r>
              <a:rPr lang="en-US" sz="2400" b="1" dirty="0" err="1"/>
              <a:t>pet_shop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938BA-321D-1D84-B09E-1195A948BAA4}"/>
              </a:ext>
            </a:extLst>
          </p:cNvPr>
          <p:cNvSpPr txBox="1"/>
          <p:nvPr/>
        </p:nvSpPr>
        <p:spPr>
          <a:xfrm>
            <a:off x="6517640" y="1443841"/>
            <a:ext cx="549656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WILDCARDS Used With LIKE : </a:t>
            </a:r>
          </a:p>
          <a:p>
            <a:pPr marL="457200" indent="-457200">
              <a:buAutoNum type="arabicPeriod"/>
            </a:pPr>
            <a:r>
              <a:rPr lang="en-US" sz="2000" b="1" dirty="0"/>
              <a:t>% (Percent Sign)</a:t>
            </a:r>
            <a:r>
              <a:rPr lang="en-US" sz="2000" dirty="0"/>
              <a:t> – Matches </a:t>
            </a:r>
            <a:r>
              <a:rPr lang="en-US" sz="2000" b="1" dirty="0"/>
              <a:t>zero, one, or multiple characters</a:t>
            </a:r>
            <a:r>
              <a:rPr lang="en-US" sz="2000" dirty="0"/>
              <a:t>.</a:t>
            </a:r>
          </a:p>
          <a:p>
            <a:pPr marL="457200" indent="-457200">
              <a:buAutoNum type="arabicPeriod"/>
            </a:pPr>
            <a:r>
              <a:rPr lang="en-US" sz="2400" b="1" dirty="0"/>
              <a:t>_ (Underscore)</a:t>
            </a:r>
            <a:r>
              <a:rPr lang="en-US" sz="2400" dirty="0"/>
              <a:t> – Matches </a:t>
            </a:r>
            <a:r>
              <a:rPr lang="en-US" sz="2400" b="1" dirty="0"/>
              <a:t>exactly one character</a:t>
            </a:r>
            <a:r>
              <a:rPr lang="en-US" sz="2400" dirty="0"/>
              <a:t>.</a:t>
            </a:r>
          </a:p>
          <a:p>
            <a:r>
              <a:rPr lang="en-US" b="1" dirty="0">
                <a:ea typeface="+mn-lt"/>
                <a:cs typeface="+mn-lt"/>
              </a:rPr>
              <a:t>(If you don’t know the exact category name)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sz="2400" b="1" dirty="0"/>
              <a:t>GROUP BY :</a:t>
            </a:r>
          </a:p>
          <a:p>
            <a:r>
              <a:rPr lang="en-US" sz="2000" dirty="0"/>
              <a:t>Groups by the </a:t>
            </a:r>
            <a:r>
              <a:rPr lang="en-US" sz="2000" b="1" dirty="0"/>
              <a:t>product category name</a:t>
            </a:r>
            <a:r>
              <a:rPr lang="en-US" sz="2000" dirty="0"/>
              <a:t>.</a:t>
            </a:r>
          </a:p>
          <a:p>
            <a:r>
              <a:rPr lang="en-US" sz="2000" dirty="0"/>
              <a:t>Ensures that the </a:t>
            </a:r>
            <a:r>
              <a:rPr lang="en-US" sz="2000" b="1" dirty="0"/>
              <a:t>average delivery time</a:t>
            </a:r>
            <a:r>
              <a:rPr lang="en-US" sz="2000" dirty="0"/>
              <a:t> is calculated separately for each pet-related product category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26E33-0E74-A201-0F70-F2F9D0229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3629" r="56366" b="24741"/>
          <a:stretch/>
        </p:blipFill>
        <p:spPr>
          <a:xfrm>
            <a:off x="0" y="721360"/>
            <a:ext cx="6339840" cy="582168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A21AFEF-0FD1-FEEC-DBE5-1113907B0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3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EA2A9-27AE-DF71-A9B3-3804501CD3C5}"/>
              </a:ext>
            </a:extLst>
          </p:cNvPr>
          <p:cNvSpPr txBox="1"/>
          <p:nvPr/>
        </p:nvSpPr>
        <p:spPr>
          <a:xfrm>
            <a:off x="2005" y="2005"/>
            <a:ext cx="12189994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Customer Purchase Trends Across Cities: Avg Order Price &amp; Avg Payment Value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938BA-321D-1D84-B09E-1195A948BAA4}"/>
              </a:ext>
            </a:extLst>
          </p:cNvPr>
          <p:cNvSpPr txBox="1"/>
          <p:nvPr/>
        </p:nvSpPr>
        <p:spPr>
          <a:xfrm>
            <a:off x="6538687" y="828288"/>
            <a:ext cx="5500913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Using Separate CTEs : </a:t>
            </a:r>
          </a:p>
          <a:p>
            <a:pPr marL="457200" indent="-457200">
              <a:buAutoNum type="arabicPeriod"/>
            </a:pPr>
            <a:r>
              <a:rPr lang="en-US" sz="2400" b="1" dirty="0" err="1"/>
              <a:t>OrderPrice</a:t>
            </a:r>
            <a:r>
              <a:rPr lang="en-US" sz="2400" b="1" dirty="0"/>
              <a:t> </a:t>
            </a:r>
            <a:r>
              <a:rPr lang="en-US" sz="2400" b="1" dirty="0">
                <a:ea typeface="+mn-lt"/>
                <a:cs typeface="+mn-lt"/>
              </a:rPr>
              <a:t>CTE</a:t>
            </a:r>
            <a:r>
              <a:rPr lang="en-US" sz="2400" dirty="0"/>
              <a:t> – Calculates the average product price using only the </a:t>
            </a:r>
            <a:r>
              <a:rPr lang="en-US" sz="2400" dirty="0" err="1"/>
              <a:t>olist_order_items_dataset</a:t>
            </a:r>
            <a:r>
              <a:rPr lang="en-US" sz="2400" dirty="0"/>
              <a:t>.</a:t>
            </a:r>
          </a:p>
          <a:p>
            <a:pPr marL="457200" indent="-457200">
              <a:buAutoNum type="arabicPeriod"/>
            </a:pPr>
            <a:r>
              <a:rPr lang="en-US" sz="2800" b="1" dirty="0" err="1"/>
              <a:t>PaymentValue</a:t>
            </a:r>
            <a:r>
              <a:rPr lang="en-US" sz="2800" b="1" dirty="0"/>
              <a:t> </a:t>
            </a:r>
            <a:r>
              <a:rPr lang="en-US" sz="2800" b="1" dirty="0">
                <a:ea typeface="+mn-lt"/>
                <a:cs typeface="+mn-lt"/>
              </a:rPr>
              <a:t>CTE </a:t>
            </a:r>
            <a:r>
              <a:rPr lang="en-US" sz="2800" dirty="0"/>
              <a:t>– Calculates the average payment value using </a:t>
            </a:r>
            <a:r>
              <a:rPr lang="en-US" sz="2800" dirty="0" err="1"/>
              <a:t>olist_order_payments_dataset</a:t>
            </a:r>
            <a:r>
              <a:rPr lang="en-US" sz="2800" dirty="0"/>
              <a:t>.</a:t>
            </a:r>
          </a:p>
          <a:p>
            <a:endParaRPr lang="en-US" sz="2400" b="1" dirty="0">
              <a:ea typeface="+mn-lt"/>
              <a:cs typeface="+mn-lt"/>
            </a:endParaRPr>
          </a:p>
          <a:p>
            <a:r>
              <a:rPr lang="en-US" sz="2800" b="1" dirty="0"/>
              <a:t>WE HAVEN’T USE single query :</a:t>
            </a:r>
          </a:p>
          <a:p>
            <a:r>
              <a:rPr lang="en-US" sz="2400" dirty="0"/>
              <a:t>After using joins for both tables each </a:t>
            </a:r>
            <a:r>
              <a:rPr lang="en-US" sz="2400" dirty="0" err="1"/>
              <a:t>order_id</a:t>
            </a:r>
            <a:r>
              <a:rPr lang="en-US" sz="2400" dirty="0"/>
              <a:t> may appear multiple times due to different numbers of items and payment transactions per order.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33DB-4057-376F-8A45-E6BB37E5A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85" r="54881" b="34222"/>
          <a:stretch/>
        </p:blipFill>
        <p:spPr>
          <a:xfrm>
            <a:off x="152400" y="596077"/>
            <a:ext cx="5943600" cy="2832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B0836F-0205-1A6F-CC71-8F2C66614E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5" t="17926" r="55249" b="34325"/>
          <a:stretch/>
        </p:blipFill>
        <p:spPr>
          <a:xfrm>
            <a:off x="152398" y="3571289"/>
            <a:ext cx="5943600" cy="31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3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4314D7-8711-066A-838D-65CF8DC72570}"/>
              </a:ext>
            </a:extLst>
          </p:cNvPr>
          <p:cNvSpPr txBox="1"/>
          <p:nvPr/>
        </p:nvSpPr>
        <p:spPr>
          <a:xfrm>
            <a:off x="918606" y="121920"/>
            <a:ext cx="10354786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ea typeface="+mn-lt"/>
                <a:cs typeface="+mn-lt"/>
              </a:rPr>
              <a:t>SELECT </a:t>
            </a:r>
          </a:p>
          <a:p>
            <a:r>
              <a:rPr lang="en-US" sz="2800" dirty="0" err="1">
                <a:ea typeface="+mn-lt"/>
                <a:cs typeface="+mn-lt"/>
              </a:rPr>
              <a:t>op.customer_city,op.avg_order_price,pv.avg_payment_value</a:t>
            </a:r>
            <a:r>
              <a:rPr lang="en-US" sz="2800" dirty="0">
                <a:ea typeface="+mn-lt"/>
                <a:cs typeface="+mn-lt"/>
              </a:rPr>
              <a:t> </a:t>
            </a:r>
          </a:p>
          <a:p>
            <a:endParaRPr lang="en-US" sz="3200" b="1" dirty="0">
              <a:ea typeface="+mn-lt"/>
              <a:cs typeface="+mn-lt"/>
            </a:endParaRPr>
          </a:p>
          <a:p>
            <a:r>
              <a:rPr lang="en-US" sz="3200" b="1" dirty="0">
                <a:ea typeface="+mn-lt"/>
                <a:cs typeface="+mn-lt"/>
              </a:rPr>
              <a:t>FROM</a:t>
            </a:r>
            <a:r>
              <a:rPr lang="en-US" sz="3600" dirty="0">
                <a:ea typeface="+mn-lt"/>
                <a:cs typeface="+mn-lt"/>
              </a:rPr>
              <a:t>  </a:t>
            </a:r>
            <a:r>
              <a:rPr lang="en-US" sz="2800" dirty="0" err="1">
                <a:ea typeface="+mn-lt"/>
                <a:cs typeface="+mn-lt"/>
              </a:rPr>
              <a:t>OrderPriceCTE</a:t>
            </a:r>
            <a:r>
              <a:rPr lang="en-US" sz="2800" dirty="0">
                <a:ea typeface="+mn-lt"/>
                <a:cs typeface="+mn-lt"/>
              </a:rPr>
              <a:t> op</a:t>
            </a:r>
          </a:p>
          <a:p>
            <a:endParaRPr lang="en-US" sz="3600" dirty="0">
              <a:ea typeface="+mn-lt"/>
              <a:cs typeface="+mn-lt"/>
            </a:endParaRPr>
          </a:p>
          <a:p>
            <a:r>
              <a:rPr lang="en-US" sz="3200" b="1" dirty="0">
                <a:ea typeface="+mn-lt"/>
                <a:cs typeface="+mn-lt"/>
              </a:rPr>
              <a:t>JOIN   </a:t>
            </a:r>
            <a:r>
              <a:rPr lang="en-US" sz="3600" dirty="0">
                <a:ea typeface="+mn-lt"/>
                <a:cs typeface="+mn-lt"/>
              </a:rPr>
              <a:t>  </a:t>
            </a:r>
          </a:p>
          <a:p>
            <a:r>
              <a:rPr lang="en-US" sz="2800" dirty="0" err="1">
                <a:ea typeface="+mn-lt"/>
                <a:cs typeface="+mn-lt"/>
              </a:rPr>
              <a:t>PaymentValueCTE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pv</a:t>
            </a:r>
            <a:r>
              <a:rPr lang="en-US" sz="2800" dirty="0">
                <a:ea typeface="+mn-lt"/>
                <a:cs typeface="+mn-lt"/>
              </a:rPr>
              <a:t> ON </a:t>
            </a:r>
            <a:r>
              <a:rPr lang="en-US" sz="2800" dirty="0" err="1">
                <a:ea typeface="+mn-lt"/>
                <a:cs typeface="+mn-lt"/>
              </a:rPr>
              <a:t>op.customer_city</a:t>
            </a:r>
            <a:r>
              <a:rPr lang="en-US" sz="2800" dirty="0">
                <a:ea typeface="+mn-lt"/>
                <a:cs typeface="+mn-lt"/>
              </a:rPr>
              <a:t> = </a:t>
            </a:r>
            <a:r>
              <a:rPr lang="en-US" sz="2800" dirty="0" err="1">
                <a:ea typeface="+mn-lt"/>
                <a:cs typeface="+mn-lt"/>
              </a:rPr>
              <a:t>pv.customer_city</a:t>
            </a:r>
            <a:r>
              <a:rPr lang="en-US" sz="2800" dirty="0">
                <a:ea typeface="+mn-lt"/>
                <a:cs typeface="+mn-lt"/>
              </a:rPr>
              <a:t>;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98817-D558-FCC8-D28B-DEEE1968B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41" b="9333"/>
          <a:stretch/>
        </p:blipFill>
        <p:spPr>
          <a:xfrm>
            <a:off x="81280" y="3686758"/>
            <a:ext cx="12029439" cy="30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5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EA2A9-27AE-DF71-A9B3-3804501CD3C5}"/>
              </a:ext>
            </a:extLst>
          </p:cNvPr>
          <p:cNvSpPr txBox="1"/>
          <p:nvPr/>
        </p:nvSpPr>
        <p:spPr>
          <a:xfrm>
            <a:off x="2005" y="2005"/>
            <a:ext cx="7094196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Impact of Shipping Delays on Customer Reviews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7D29C-A9CB-07EC-8CD6-2D444C86D00A}"/>
              </a:ext>
            </a:extLst>
          </p:cNvPr>
          <p:cNvSpPr txBox="1"/>
          <p:nvPr/>
        </p:nvSpPr>
        <p:spPr>
          <a:xfrm>
            <a:off x="7326747" y="2151727"/>
            <a:ext cx="4912921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Includes COUNT(</a:t>
            </a:r>
            <a:r>
              <a:rPr lang="en-US" sz="2800" b="1" dirty="0" err="1">
                <a:ea typeface="+mn-lt"/>
                <a:cs typeface="+mn-lt"/>
              </a:rPr>
              <a:t>o.order_id</a:t>
            </a:r>
            <a:r>
              <a:rPr lang="en-US" sz="2800" b="1" dirty="0">
                <a:ea typeface="+mn-lt"/>
                <a:cs typeface="+mn-lt"/>
              </a:rPr>
              <a:t>) </a:t>
            </a:r>
          </a:p>
          <a:p>
            <a:r>
              <a:rPr lang="en-US" sz="2800" b="1" dirty="0">
                <a:ea typeface="+mn-lt"/>
                <a:cs typeface="+mn-lt"/>
              </a:rPr>
              <a:t>AS </a:t>
            </a:r>
            <a:r>
              <a:rPr lang="en-US" sz="2800" b="1" dirty="0" err="1">
                <a:ea typeface="+mn-lt"/>
                <a:cs typeface="+mn-lt"/>
              </a:rPr>
              <a:t>total_orders</a:t>
            </a:r>
            <a:r>
              <a:rPr lang="en-US" sz="2800" b="1" dirty="0">
                <a:ea typeface="+mn-lt"/>
                <a:cs typeface="+mn-lt"/>
              </a:rPr>
              <a:t> : </a:t>
            </a:r>
          </a:p>
          <a:p>
            <a:r>
              <a:rPr lang="en-US" sz="2400" dirty="0"/>
              <a:t>Affect how aggregation is performed.</a:t>
            </a:r>
            <a:endParaRPr lang="en-US" sz="2400" dirty="0">
              <a:ea typeface="+mn-lt"/>
              <a:cs typeface="+mn-lt"/>
            </a:endParaRPr>
          </a:p>
          <a:p>
            <a:endParaRPr lang="en-US" sz="2800" b="1" dirty="0">
              <a:ea typeface="+mn-lt"/>
              <a:cs typeface="+mn-lt"/>
            </a:endParaRPr>
          </a:p>
          <a:p>
            <a:r>
              <a:rPr lang="en-US" sz="2800" b="1" dirty="0">
                <a:ea typeface="+mn-lt"/>
                <a:cs typeface="+mn-lt"/>
              </a:rPr>
              <a:t>QUERY is </a:t>
            </a:r>
            <a:r>
              <a:rPr lang="en-US" sz="2400" b="1" dirty="0"/>
              <a:t>more reliable</a:t>
            </a:r>
            <a:r>
              <a:rPr lang="en-US" sz="2400" dirty="0"/>
              <a:t> because it ensures proper grouping and counting.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C8D6A-CEA6-8E4E-1288-B5E376945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37" r="41828" b="10667"/>
          <a:stretch/>
        </p:blipFill>
        <p:spPr>
          <a:xfrm>
            <a:off x="91440" y="1087120"/>
            <a:ext cx="7092306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80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B1A62B-AC56-4FF8-A85C-85C0B480DAF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E2ACFD-A954-4AE5-A646-04099F7008F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5C60B4F-BC3B-4500-94A0-12B650EB3A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415</Words>
  <Application>Microsoft Office PowerPoint</Application>
  <PresentationFormat>Widescreen</PresentationFormat>
  <Paragraphs>65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>LENOVO</dc:creator>
  <cp:lastModifiedBy>Devendranath Boguda</cp:lastModifiedBy>
  <cp:revision>584</cp:revision>
  <dcterms:created xsi:type="dcterms:W3CDTF">2024-09-02T01:31:08Z</dcterms:created>
  <dcterms:modified xsi:type="dcterms:W3CDTF">2025-04-01T19:14:14Z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